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notesMasterIdLst>
    <p:notesMasterId r:id="rId6"/>
  </p:notesMasterIdLst>
  <p:sldIdLst>
    <p:sldId id="264" r:id="rId2"/>
    <p:sldId id="263" r:id="rId3"/>
    <p:sldId id="265" r:id="rId4"/>
    <p:sldId id="262" r:id="rId5"/>
  </p:sldIdLst>
  <p:sldSz cx="7559675" cy="10691813"/>
  <p:notesSz cx="6797675" cy="9926638"/>
  <p:defaultTextStyle>
    <a:defPPr>
      <a:defRPr lang="ja-JP"/>
    </a:defPPr>
    <a:lvl1pPr marL="0" algn="l" defTabSz="91418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280" algn="l" defTabSz="91418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371" algn="l" defTabSz="91418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464" algn="l" defTabSz="91418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199651" algn="l" defTabSz="91418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9dell" initials="5" lastIdx="1" clrIdx="0">
    <p:extLst>
      <p:ext uri="{19B8F6BF-5375-455C-9EA6-DF929625EA0E}">
        <p15:presenceInfo xmlns:p15="http://schemas.microsoft.com/office/powerpoint/2012/main" userId="59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CC"/>
    <a:srgbClr val="FFFF66"/>
    <a:srgbClr val="28292D"/>
    <a:srgbClr val="008000"/>
    <a:srgbClr val="B23214"/>
    <a:srgbClr val="FFFF99"/>
    <a:srgbClr val="FFB9DC"/>
    <a:srgbClr val="FF79BC"/>
    <a:srgbClr val="D10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46" autoAdjust="0"/>
    <p:restoredTop sz="96056" autoAdjust="0"/>
  </p:normalViewPr>
  <p:slideViewPr>
    <p:cSldViewPr snapToGrid="0">
      <p:cViewPr varScale="1">
        <p:scale>
          <a:sx n="68" d="100"/>
          <a:sy n="68" d="100"/>
        </p:scale>
        <p:origin x="8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7"/>
            <a:ext cx="2946399" cy="496887"/>
          </a:xfrm>
          <a:prstGeom prst="rect">
            <a:avLst/>
          </a:prstGeom>
        </p:spPr>
        <p:txBody>
          <a:bodyPr vert="horz" lIns="91352" tIns="45674" rIns="91352" bIns="4567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95" y="7"/>
            <a:ext cx="2946399" cy="496887"/>
          </a:xfrm>
          <a:prstGeom prst="rect">
            <a:avLst/>
          </a:prstGeom>
        </p:spPr>
        <p:txBody>
          <a:bodyPr vert="horz" lIns="91352" tIns="45674" rIns="91352" bIns="45674" rtlCol="0"/>
          <a:lstStyle>
            <a:lvl1pPr algn="r">
              <a:defRPr sz="1200"/>
            </a:lvl1pPr>
          </a:lstStyle>
          <a:p>
            <a:fld id="{A7C12FDD-4A6A-435E-9003-66C8014E3D43}" type="datetimeFigureOut">
              <a:rPr kumimoji="1" lang="ja-JP" altLang="en-US" smtClean="0"/>
              <a:t>2017/4/26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41425"/>
            <a:ext cx="2365375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2" tIns="45674" rIns="91352" bIns="4567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4" y="4776799"/>
            <a:ext cx="5438773" cy="3908425"/>
          </a:xfrm>
          <a:prstGeom prst="rect">
            <a:avLst/>
          </a:prstGeom>
        </p:spPr>
        <p:txBody>
          <a:bodyPr vert="horz" lIns="91352" tIns="45674" rIns="91352" bIns="4567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5" y="9429756"/>
            <a:ext cx="2946399" cy="496887"/>
          </a:xfrm>
          <a:prstGeom prst="rect">
            <a:avLst/>
          </a:prstGeom>
        </p:spPr>
        <p:txBody>
          <a:bodyPr vert="horz" lIns="91352" tIns="45674" rIns="91352" bIns="4567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95" y="9429756"/>
            <a:ext cx="2946399" cy="496887"/>
          </a:xfrm>
          <a:prstGeom prst="rect">
            <a:avLst/>
          </a:prstGeom>
        </p:spPr>
        <p:txBody>
          <a:bodyPr vert="horz" lIns="91352" tIns="45674" rIns="91352" bIns="45674" rtlCol="0" anchor="b"/>
          <a:lstStyle>
            <a:lvl1pPr algn="r">
              <a:defRPr sz="1200"/>
            </a:lvl1pPr>
          </a:lstStyle>
          <a:p>
            <a:fld id="{6EDAD7C6-1775-4D12-A683-2951017244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54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280" algn="l" defTabSz="91418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371" algn="l" defTabSz="91418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464" algn="l" defTabSz="91418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9651" algn="l" defTabSz="91418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6976" y="3321394"/>
            <a:ext cx="6425724" cy="229181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3951" y="6058694"/>
            <a:ext cx="5291773" cy="27323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3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0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110573" y="571716"/>
            <a:ext cx="1275696" cy="12161937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83489" y="571716"/>
            <a:ext cx="3701091" cy="12161937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8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2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162" y="6870480"/>
            <a:ext cx="6425724" cy="2123513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162" y="4531648"/>
            <a:ext cx="6425724" cy="2338833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8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83488" y="3326342"/>
            <a:ext cx="2488393" cy="9407312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897876" y="3326342"/>
            <a:ext cx="2488393" cy="9407312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2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7984" y="428168"/>
            <a:ext cx="6803708" cy="178196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7984" y="2393283"/>
            <a:ext cx="3340169" cy="99740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7984" y="3390690"/>
            <a:ext cx="3340169" cy="616016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0211" y="2393283"/>
            <a:ext cx="3341481" cy="99740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0211" y="3390690"/>
            <a:ext cx="3341481" cy="616016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2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60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8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7984" y="425693"/>
            <a:ext cx="2487081" cy="1811668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5623" y="425693"/>
            <a:ext cx="4226069" cy="9125167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7984" y="2237362"/>
            <a:ext cx="2487081" cy="731349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0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1749" y="7484270"/>
            <a:ext cx="4535805" cy="883561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1749" y="955333"/>
            <a:ext cx="4535805" cy="6415088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1749" y="8367830"/>
            <a:ext cx="4535805" cy="1254802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0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7984" y="428168"/>
            <a:ext cx="6803708" cy="1781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7984" y="2494758"/>
            <a:ext cx="6803708" cy="7056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7984" y="9909728"/>
            <a:ext cx="176392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/>
            <a:fld id="{8A77D798-E740-43E2-B260-14AB8D78E3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1007943"/>
              <a:t>2017/4/26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2889" y="9909728"/>
            <a:ext cx="239389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17767" y="9909728"/>
            <a:ext cx="176392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/>
            <a:fld id="{80FB2099-14E4-4F4B-8F17-425453F5432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1007943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1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defTabSz="1007943" rtl="0" eaLnBrk="1" latinLnBrk="0" hangingPunct="1"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kumimoji="1"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s://roum.info/wp-content/themes/mkn/pc_img/st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utoShape 4" descr="https://roum.info/wp-content/themes/mkn/pc_img/st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AutoShape 4" descr="「検索」の画像検索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AutoShape 10" descr="「検索」の画像検索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4" t="23645" r="20633" b="11092"/>
          <a:stretch/>
        </p:blipFill>
        <p:spPr>
          <a:xfrm>
            <a:off x="261257" y="802212"/>
            <a:ext cx="7072876" cy="3926999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243984" y="938452"/>
            <a:ext cx="41167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社長</a:t>
            </a:r>
            <a:r>
              <a:rPr lang="ja-JP" altLang="en-US" sz="48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</a:t>
            </a:r>
            <a:r>
              <a:rPr lang="ja-JP" altLang="en-US" sz="8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夢</a:t>
            </a:r>
            <a:endParaRPr lang="en-US" altLang="ja-JP" sz="8000" b="1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聴</a:t>
            </a:r>
            <a:r>
              <a:rPr lang="ja-JP" altLang="en-US" sz="48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かせて</a:t>
            </a:r>
            <a:endParaRPr lang="en-US" altLang="ja-JP" sz="4800" b="1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下</a:t>
            </a:r>
            <a:r>
              <a:rPr lang="ja-JP" altLang="en-US" sz="6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さい</a:t>
            </a:r>
            <a:r>
              <a:rPr lang="ja-JP" altLang="en-US" sz="8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！</a:t>
            </a:r>
            <a:endParaRPr lang="en-US" altLang="ja-JP" sz="8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6567" y="4755103"/>
            <a:ext cx="745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求む！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助成金を活用し、会社を強くしたい社長！</a:t>
            </a:r>
            <a:endParaRPr kumimoji="1" lang="ja-JP" altLang="en-US" sz="2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700997" y="5323267"/>
            <a:ext cx="25971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後を継いだ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のは良いけれど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今日も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夜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9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朝早くから、夜遅くまで、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毎日同じ仕事の繰り返し！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売上げ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も少しずつ下がって、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忙しい割りに、利益にならない。</a:t>
            </a:r>
          </a:p>
          <a:p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先行きも不安だ！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32" y="7197328"/>
            <a:ext cx="2380971" cy="1587314"/>
          </a:xfrm>
          <a:prstGeom prst="rect">
            <a:avLst/>
          </a:prstGeom>
        </p:spPr>
      </p:pic>
      <p:sp>
        <p:nvSpPr>
          <p:cNvPr id="37" name="正方形/長方形 36"/>
          <p:cNvSpPr/>
          <p:nvPr/>
        </p:nvSpPr>
        <p:spPr>
          <a:xfrm>
            <a:off x="2622763" y="5231303"/>
            <a:ext cx="2863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2701310" y="9030019"/>
            <a:ext cx="47317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このままでは、いけない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ことは分かってはいるが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､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どうして良いか分からない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</a:p>
          <a:p>
            <a:pPr lvl="0"/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顧問の先生に相談しても、「売上げを上げましょう」と言われるだけ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</a:p>
          <a:p>
            <a:pPr lvl="0"/>
            <a:endParaRPr lang="en-US" altLang="ja-JP" sz="1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/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危機感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を持っているのは、社長の自分だけ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？</a:t>
            </a:r>
            <a:endParaRPr lang="en-US" altLang="ja-JP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/>
            <a:endParaRPr lang="en-US" altLang="ja-JP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/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従業員は、ちっとも解ってくれない。　</a:t>
            </a:r>
            <a:endParaRPr lang="en-US" altLang="ja-JP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/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どうしたら、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会社を変える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ことができるだろう！</a:t>
            </a:r>
            <a:endParaRPr lang="en-US" altLang="ja-JP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167298" y="5337335"/>
            <a:ext cx="2166835" cy="3539430"/>
          </a:xfrm>
          <a:prstGeom prst="rect">
            <a:avLst/>
          </a:prstGeom>
          <a:noFill/>
          <a:ln w="12700"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ロームは、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浜松中心に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事務所で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社長様の</a:t>
            </a:r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夢の実現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悩みの解決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にお役に立つ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社労士法人です。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お気軽にお電話下さい！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400" b="1" dirty="0">
                <a:solidFill>
                  <a:srgbClr val="52AFF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電話　</a:t>
            </a:r>
            <a:r>
              <a:rPr lang="en-US" altLang="ja-JP" sz="1400" b="1" dirty="0">
                <a:solidFill>
                  <a:srgbClr val="52AFF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053-444-4604</a:t>
            </a: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9" y="8882942"/>
            <a:ext cx="2272590" cy="151234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09148" y="7245550"/>
            <a:ext cx="24136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社員を増やそうと思って、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募集を掛けたが、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応募がない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待つこと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ヶ月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堪りかねて採用すると、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思った以上に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覚えが悪い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つい、声が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大きく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なってしまう。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1" t="28248" r="7548"/>
          <a:stretch/>
        </p:blipFill>
        <p:spPr>
          <a:xfrm>
            <a:off x="5340387" y="5529291"/>
            <a:ext cx="1922715" cy="1565828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0" y="5472230"/>
            <a:ext cx="2272590" cy="151506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146424" y="126610"/>
            <a:ext cx="500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売上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UP</a:t>
            </a:r>
            <a:r>
              <a:rPr lang="ja-JP" alt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生産性向上、残業削減、定着率向上に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真剣に取り組みたい社員</a:t>
            </a:r>
            <a:r>
              <a:rPr lang="en-US" altLang="ja-JP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  <a:r>
              <a:rPr lang="ja-JP" altLang="en-US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名未満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の社長様へ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011981" y="204784"/>
            <a:ext cx="2415761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上場企業を含め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360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社超の顧問先</a:t>
            </a:r>
            <a:endParaRPr lang="en-US" altLang="ja-JP" sz="1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にサービスを提供する社労士事務所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9244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765298" y="4631404"/>
            <a:ext cx="6521767" cy="212365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・売上げアップ、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・集客、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ja-JP" altLang="en-US" sz="1200" dirty="0">
                <a:solidFill>
                  <a:srgbClr val="FF339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残業削減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・経費削減、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・人材育成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定着率向上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・人事評価を導入、整備、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・シニアの活用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・女性管理職の育成、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・若年者のスキルアップ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・技能伝承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744">
            <a:off x="4243138" y="5475878"/>
            <a:ext cx="2091066" cy="139404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39151" y="207551"/>
            <a:ext cx="6913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社長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lang="ja-JP" altLang="en-US" sz="4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実現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したいこと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は、</a:t>
            </a:r>
            <a:r>
              <a:rPr lang="ja-JP" altLang="en-US" sz="4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何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ですか？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9315" y="6907238"/>
            <a:ext cx="6527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これらのことが</a:t>
            </a:r>
            <a:r>
              <a:rPr lang="ja-JP" altLang="en-US" sz="12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助成金を活用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しながら、実現できたら、いかがですか？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社長さまの想い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にお応えできるよう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、ロームは、年々</a:t>
            </a:r>
            <a:r>
              <a:rPr lang="ja-JP" altLang="en-US" sz="1200" dirty="0" smtClean="0">
                <a:solidFill>
                  <a:srgbClr val="FF339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スキーム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を蓄積して参りました。</a:t>
            </a:r>
            <a:b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助成金を受けとるためではなく、強い会社を</a:t>
            </a:r>
            <a:r>
              <a:rPr lang="ja-JP" altLang="en-US" sz="1200" dirty="0" smtClean="0">
                <a:solidFill>
                  <a:srgbClr val="FF339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本当に作りたい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、そんな社長さまを本当に応援していきたいです。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人事労務で会社を元気に！それが、私たちの</a:t>
            </a:r>
            <a:r>
              <a:rPr lang="ja-JP" altLang="en-US" sz="1200" dirty="0" smtClean="0">
                <a:solidFill>
                  <a:srgbClr val="FF339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こだわり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です。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62658" y="8371231"/>
            <a:ext cx="7520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本気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会社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社員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成長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考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えて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いる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社長</a:t>
            </a:r>
            <a:endParaRPr lang="ja-JP" altLang="en-US" sz="36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0361" y="9057250"/>
            <a:ext cx="6527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じっくりお話を聴かせて頂いた上で、社長の夢にあった提案を致します。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それは、コンサルタント、人材育成、グループコーチングなどを組み合わせたプランです。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8446" y="4444415"/>
            <a:ext cx="7471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たった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ヶ月で</a:t>
            </a:r>
            <a:r>
              <a:rPr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19</a:t>
            </a:r>
            <a:r>
              <a:rPr lang="ja-JP" altLang="en-US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名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の社長が、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　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ロームを訪れ、</a:t>
            </a:r>
            <a:r>
              <a:rPr lang="ja-JP" altLang="en-US" sz="2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顧問契約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を結んだのか？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爆発 1 15"/>
          <p:cNvSpPr/>
          <p:nvPr/>
        </p:nvSpPr>
        <p:spPr>
          <a:xfrm rot="21066332">
            <a:off x="114576" y="4059382"/>
            <a:ext cx="1659854" cy="1252207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なぜ</a:t>
            </a:r>
          </a:p>
        </p:txBody>
      </p:sp>
    </p:spTree>
    <p:extLst>
      <p:ext uri="{BB962C8B-B14F-4D97-AF65-F5344CB8AC3E}">
        <p14:creationId xmlns:p14="http://schemas.microsoft.com/office/powerpoint/2010/main" val="33001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15" y="1779156"/>
            <a:ext cx="3856886" cy="638523"/>
          </a:xfrm>
          <a:prstGeom prst="rect">
            <a:avLst/>
          </a:prstGeom>
        </p:spPr>
      </p:pic>
      <p:sp>
        <p:nvSpPr>
          <p:cNvPr id="6" name="AutoShape 2" descr="https://roum.info/wp-content/themes/mkn/pc_img/st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utoShape 4" descr="https://roum.info/wp-content/themes/mkn/pc_img/st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3" name="正方形/長方形 112"/>
          <p:cNvSpPr/>
          <p:nvPr/>
        </p:nvSpPr>
        <p:spPr>
          <a:xfrm>
            <a:off x="-1" y="9826855"/>
            <a:ext cx="7559675" cy="8479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5423303" y="9863316"/>
            <a:ext cx="2009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1119"/>
            <a:r>
              <a:rPr lang="ja-JP" altLang="en-US" sz="8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人情報は無料診断、セミナーの連絡、開催・運営を目的とし、利用し、個人情報を第三者に提供・開示は致しません。詳しくは、当社ホームページの「個人情報保護方針」及び「個人情報の取り扱いに関して」をご覧頂き、同意した上でお申し込み下さい。</a:t>
            </a:r>
            <a:endParaRPr lang="en-US" altLang="ja-JP" sz="8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29607" y="9843835"/>
            <a:ext cx="477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社会保険労務士法人ローム</a:t>
            </a:r>
            <a:endParaRPr kumimoji="1" lang="en-US" altLang="ja-JP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浜松市南区三島町</a:t>
            </a:r>
            <a:r>
              <a:rPr kumimoji="1"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1605-1</a:t>
            </a:r>
            <a:r>
              <a:rPr kumimoji="1"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電話　</a:t>
            </a:r>
            <a:r>
              <a:rPr kumimoji="1"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053-444-4604</a:t>
            </a:r>
            <a:r>
              <a:rPr kumimoji="1"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FAX</a:t>
            </a:r>
            <a:r>
              <a:rPr kumimoji="1"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053-444-4601</a:t>
            </a:r>
          </a:p>
          <a:p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浜松市中区高林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4-3-21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3F 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 電話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053-473-7303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FAX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053-473-7304</a:t>
            </a:r>
          </a:p>
          <a:p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湖西市新居町中之郷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3991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  電話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053-401-4604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FAX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053-401-4614</a:t>
            </a:r>
            <a:endParaRPr kumimoji="1" lang="ja-JP" alt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-17161" y="7711006"/>
            <a:ext cx="7571614" cy="63484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2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7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80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71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64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58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51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44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初回相談無料！</a:t>
            </a:r>
            <a:r>
              <a:rPr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endParaRPr lang="en-US" altLang="ja-JP" sz="1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just"/>
            <a:r>
              <a:rPr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　電話、</a:t>
            </a:r>
            <a:r>
              <a:rPr lang="en-US" altLang="ja-JP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FAX</a:t>
            </a:r>
            <a:r>
              <a:rPr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でお気軽にお申し込み下さい。　　　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ＦＡＸ</a:t>
            </a:r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053-444-4601</a:t>
            </a:r>
            <a:endParaRPr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" name="テキスト ボックス 72"/>
          <p:cNvSpPr txBox="1"/>
          <p:nvPr/>
        </p:nvSpPr>
        <p:spPr>
          <a:xfrm>
            <a:off x="5679237" y="7791372"/>
            <a:ext cx="1624669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marL="0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7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80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1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4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1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申込期限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</a:t>
            </a:r>
            <a:endParaRPr kumimoji="1"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8" name="テキスト ボックス 73"/>
          <p:cNvSpPr txBox="1"/>
          <p:nvPr/>
        </p:nvSpPr>
        <p:spPr>
          <a:xfrm>
            <a:off x="2205597" y="8345389"/>
            <a:ext cx="5098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7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80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1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4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1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就業規則、助成金、社会保険、求人、経営　</a:t>
            </a:r>
            <a:r>
              <a:rPr lang="ja-JP" altLang="en-US" sz="1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無料</a:t>
            </a:r>
            <a:r>
              <a:rPr lang="ja-JP" altLang="en-US" sz="14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相談（初回）</a:t>
            </a:r>
            <a:endParaRPr kumimoji="1" lang="ja-JP" altLang="en-US" sz="14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2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755" y="8660330"/>
            <a:ext cx="5641179" cy="106979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14559" r="14539" b="34390"/>
          <a:stretch/>
        </p:blipFill>
        <p:spPr>
          <a:xfrm>
            <a:off x="368195" y="141836"/>
            <a:ext cx="1231878" cy="138232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5840" b="26025"/>
          <a:stretch/>
        </p:blipFill>
        <p:spPr>
          <a:xfrm>
            <a:off x="201067" y="2634746"/>
            <a:ext cx="1676366" cy="981260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1882621" y="4684147"/>
            <a:ext cx="2945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・社員とのコミュニケーションが取れるようになり、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社員が成長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！会社が成長、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社長が楽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・雇用に関する全てを任せられる！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773443" y="331396"/>
            <a:ext cx="5659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kumimoji="1" lang="ja-JP" altLang="en-US" sz="2400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ヶ月に</a:t>
            </a:r>
            <a:r>
              <a:rPr kumimoji="1" lang="en-US" altLang="ja-JP" sz="3200" spc="3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19</a:t>
            </a:r>
            <a:r>
              <a:rPr kumimoji="1" lang="ja-JP" altLang="en-US" sz="2400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名の</a:t>
            </a:r>
            <a:r>
              <a:rPr kumimoji="1" lang="ja-JP" altLang="en-US" sz="3200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社長</a:t>
            </a:r>
            <a:r>
              <a:rPr kumimoji="1" lang="ja-JP" altLang="en-US" sz="2400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</a:t>
            </a:r>
            <a:r>
              <a:rPr kumimoji="1" lang="ja-JP" altLang="en-US" sz="3200" spc="3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即契約</a:t>
            </a:r>
            <a:r>
              <a:rPr kumimoji="1" lang="ja-JP" altLang="en-US" sz="2400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！</a:t>
            </a:r>
            <a:endParaRPr kumimoji="1" lang="en-US" altLang="ja-JP" sz="2400" spc="3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そ</a:t>
            </a:r>
            <a:r>
              <a:rPr lang="ja-JP" altLang="en-US" sz="2400" i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</a:t>
            </a:r>
            <a:r>
              <a:rPr kumimoji="1" lang="ja-JP" altLang="en-US" sz="3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秘密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知りたい方、</a:t>
            </a:r>
            <a:r>
              <a:rPr kumimoji="1"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他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にいませんか？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08978" y="1616623"/>
            <a:ext cx="4388379" cy="717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" t="7689" r="16282" b="14865"/>
          <a:stretch/>
        </p:blipFill>
        <p:spPr>
          <a:xfrm>
            <a:off x="155575" y="8576845"/>
            <a:ext cx="1657118" cy="1123158"/>
          </a:xfrm>
          <a:prstGeom prst="rect">
            <a:avLst/>
          </a:prstGeom>
        </p:spPr>
      </p:pic>
      <p:sp>
        <p:nvSpPr>
          <p:cNvPr id="28" name="テキスト ボックス 28"/>
          <p:cNvSpPr txBox="1"/>
          <p:nvPr/>
        </p:nvSpPr>
        <p:spPr>
          <a:xfrm>
            <a:off x="801026" y="1736609"/>
            <a:ext cx="3812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7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80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1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4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1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ja-JP" altLang="en-US" sz="1200" b="1" dirty="0">
              <a:solidFill>
                <a:srgbClr val="008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32" y="1708017"/>
            <a:ext cx="490141" cy="625986"/>
          </a:xfrm>
          <a:prstGeom prst="rect">
            <a:avLst/>
          </a:prstGeom>
        </p:spPr>
      </p:pic>
      <p:sp>
        <p:nvSpPr>
          <p:cNvPr id="30" name="角丸四角形 29"/>
          <p:cNvSpPr/>
          <p:nvPr/>
        </p:nvSpPr>
        <p:spPr>
          <a:xfrm>
            <a:off x="201067" y="1682154"/>
            <a:ext cx="4698895" cy="737743"/>
          </a:xfrm>
          <a:prstGeom prst="roundRect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2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7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80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71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64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58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51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44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200" dirty="0"/>
          </a:p>
        </p:txBody>
      </p:sp>
      <p:sp>
        <p:nvSpPr>
          <p:cNvPr id="2" name="正方形/長方形 1"/>
          <p:cNvSpPr/>
          <p:nvPr/>
        </p:nvSpPr>
        <p:spPr>
          <a:xfrm>
            <a:off x="1947111" y="2602980"/>
            <a:ext cx="2881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顧問契約時に就業規則を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きっちり作成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　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雇用契約書なども整備！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だから、社長は、従業員に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自信を持って接する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ことができます。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万が一のトラブルも、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スピーディに解決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します。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638068" y="1805228"/>
            <a:ext cx="966194" cy="217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お客様の声　直筆</a:t>
            </a:r>
            <a:r>
              <a:rPr lang="en-US" altLang="ja-JP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9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69" y="3868897"/>
            <a:ext cx="454743" cy="625986"/>
          </a:xfrm>
          <a:prstGeom prst="rect">
            <a:avLst/>
          </a:prstGeom>
        </p:spPr>
      </p:pic>
      <p:sp>
        <p:nvSpPr>
          <p:cNvPr id="55" name="角丸四角形 54"/>
          <p:cNvSpPr/>
          <p:nvPr/>
        </p:nvSpPr>
        <p:spPr>
          <a:xfrm>
            <a:off x="209465" y="3835781"/>
            <a:ext cx="4690497" cy="737743"/>
          </a:xfrm>
          <a:prstGeom prst="roundRect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 dirty="0">
              <a:solidFill>
                <a:prstClr val="white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351" y="3988929"/>
            <a:ext cx="3980400" cy="476250"/>
          </a:xfrm>
          <a:prstGeom prst="rect">
            <a:avLst/>
          </a:prstGeom>
        </p:spPr>
      </p:pic>
      <p:sp>
        <p:nvSpPr>
          <p:cNvPr id="57" name="正方形/長方形 56"/>
          <p:cNvSpPr/>
          <p:nvPr/>
        </p:nvSpPr>
        <p:spPr>
          <a:xfrm>
            <a:off x="3614207" y="4251030"/>
            <a:ext cx="966194" cy="217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お客様の声　直筆</a:t>
            </a:r>
            <a:r>
              <a:rPr lang="en-US" altLang="ja-JP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9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3951738" y="5425095"/>
            <a:ext cx="8354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お客様の声</a:t>
            </a:r>
            <a:r>
              <a:rPr lang="en-US" altLang="ja-JP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9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5" name="角丸四角形 64"/>
          <p:cNvSpPr/>
          <p:nvPr/>
        </p:nvSpPr>
        <p:spPr>
          <a:xfrm>
            <a:off x="209464" y="5683393"/>
            <a:ext cx="4690497" cy="737743"/>
          </a:xfrm>
          <a:prstGeom prst="roundRect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 dirty="0">
              <a:solidFill>
                <a:prstClr val="white"/>
              </a:solidFill>
            </a:endParaRPr>
          </a:p>
        </p:txBody>
      </p:sp>
      <p:pic>
        <p:nvPicPr>
          <p:cNvPr id="67" name="図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55" y="5726695"/>
            <a:ext cx="446157" cy="625986"/>
          </a:xfrm>
          <a:prstGeom prst="rect">
            <a:avLst/>
          </a:prstGeom>
        </p:spPr>
      </p:pic>
      <p:pic>
        <p:nvPicPr>
          <p:cNvPr id="70" name="図 6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1"/>
          <a:stretch/>
        </p:blipFill>
        <p:spPr>
          <a:xfrm>
            <a:off x="298682" y="4678239"/>
            <a:ext cx="1514011" cy="894264"/>
          </a:xfrm>
          <a:prstGeom prst="rect">
            <a:avLst/>
          </a:prstGeom>
        </p:spPr>
      </p:pic>
      <p:sp>
        <p:nvSpPr>
          <p:cNvPr id="72" name="テキスト ボックス 71"/>
          <p:cNvSpPr txBox="1"/>
          <p:nvPr/>
        </p:nvSpPr>
        <p:spPr>
          <a:xfrm>
            <a:off x="1856404" y="6556127"/>
            <a:ext cx="2930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毎月、多くの社長が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相談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に来られます。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その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夢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や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悩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みは、様々です。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しかし、共通していることがあります。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それは、「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知らないって損！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」と驚かれることです。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498" y="5841624"/>
            <a:ext cx="3794446" cy="564903"/>
          </a:xfrm>
          <a:prstGeom prst="rect">
            <a:avLst/>
          </a:prstGeom>
        </p:spPr>
      </p:pic>
      <p:sp>
        <p:nvSpPr>
          <p:cNvPr id="68" name="正方形/長方形 67"/>
          <p:cNvSpPr/>
          <p:nvPr/>
        </p:nvSpPr>
        <p:spPr>
          <a:xfrm>
            <a:off x="3614887" y="5772286"/>
            <a:ext cx="966194" cy="217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お客様の声　直筆</a:t>
            </a:r>
            <a:r>
              <a:rPr lang="en-US" altLang="ja-JP" sz="9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9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3" name="図 7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829" y="6613946"/>
            <a:ext cx="1399715" cy="933143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094514" y="1616623"/>
            <a:ext cx="2338194" cy="59304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5197297" y="3002265"/>
            <a:ext cx="2106609" cy="24622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kumimoji="1" lang="en-US" altLang="ja-JP" sz="1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</a:t>
            </a:r>
            <a:r>
              <a:rPr lang="ja-JP" altLang="en-US" sz="1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回以上　顧問向け　無料研修</a:t>
            </a:r>
            <a:endParaRPr kumimoji="1" lang="ja-JP" altLang="en-US" sz="1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5" name="図 7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25599" r="1890" b="4771"/>
          <a:stretch/>
        </p:blipFill>
        <p:spPr>
          <a:xfrm>
            <a:off x="5201463" y="3246548"/>
            <a:ext cx="2102443" cy="1172343"/>
          </a:xfrm>
          <a:prstGeom prst="rect">
            <a:avLst/>
          </a:prstGeom>
          <a:ln w="12700"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5153858" y="1736609"/>
            <a:ext cx="223348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社長の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夢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を応援させて下さい！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社長の</a:t>
            </a:r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夢の実現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や</a:t>
            </a:r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悩みの解決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一番のポイントは</a:t>
            </a:r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従業員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です。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人事労務が安定すると、グッと本業に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集中することができます。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・管理職研修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・新人研修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マネジメントゲーム</a:t>
            </a:r>
            <a:endParaRPr lang="en-US" altLang="ja-JP" sz="1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・リーダーシップ、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・求人採用、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・経営戦略、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・資金繰り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マーケティング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・営業、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・パソコン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年間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回以上の無料セミナーで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社長の夢を応援しています。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自社で</a:t>
            </a:r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実践し成功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している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ノウハウを解りやすく提供しています。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初回</a:t>
            </a:r>
            <a:r>
              <a:rPr lang="ja-JP" altLang="en-US" sz="10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相談無料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　今すぐ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ＦＡＸを！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36" y="5218220"/>
            <a:ext cx="985761" cy="82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42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26891"/>
          <a:stretch/>
        </p:blipFill>
        <p:spPr>
          <a:xfrm>
            <a:off x="77273" y="77274"/>
            <a:ext cx="7460249" cy="3678572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13792" y="4843086"/>
            <a:ext cx="3717746" cy="34693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 b="1" dirty="0">
              <a:ln w="12700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endParaRPr kumimoji="1" lang="ja-JP" altLang="en-US" sz="1200" dirty="0"/>
          </a:p>
        </p:txBody>
      </p:sp>
      <p:sp>
        <p:nvSpPr>
          <p:cNvPr id="6" name="AutoShape 2" descr="https://roum.info/wp-content/themes/mkn/pc_img/st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utoShape 4" descr="https://roum.info/wp-content/themes/mkn/pc_img/st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AutoShape 4" descr="「検索」の画像検索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AutoShape 10" descr="「検索」の画像検索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-22154" y="3585232"/>
            <a:ext cx="7082058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□社員が退職すると、</a:t>
            </a:r>
            <a:r>
              <a:rPr lang="ja-JP" altLang="en-US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スグに求人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してしまう。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□</a:t>
            </a:r>
            <a:r>
              <a:rPr lang="ja-JP" altLang="en-US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経験者優遇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と募集してしまう。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□退職する社員を次の人が決まるまで</a:t>
            </a:r>
            <a:r>
              <a:rPr lang="ja-JP" altLang="en-US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引き留めて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しまう。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□忙しいから、履歴書を送って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と言ってしまう。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83664" y="4804237"/>
            <a:ext cx="3190985" cy="34163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■周りの方とお話しできた事で、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　改めて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客観的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に見た自社の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強み･弱み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知ることができて良かった。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（製造業　男性）</a:t>
            </a:r>
          </a:p>
          <a:p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□具体的な求人媒体への工夫を聞けて良かった。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採用したい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人材の共有の大事さ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に気づけたことが一番の変化です。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具体的な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求人票の載せ方</a:t>
            </a:r>
            <a:endParaRPr lang="en-US" altLang="ja-JP" sz="1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がわかります。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（印刷業　女性）</a:t>
            </a:r>
          </a:p>
          <a:p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■今まさにやろうとしていた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事だったため、大変勉強になりました。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帰ったら、即、社長に実践させてもらう様許可をもらいます。このセミナーに一度出てみるとすごく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勉強になる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と思います。（警備業　男性）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96328" y="339942"/>
            <a:ext cx="57716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人手不足で</a:t>
            </a:r>
            <a:endParaRPr lang="en-US" altLang="ja-JP" sz="40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32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どうしたらいいの？</a:t>
            </a:r>
          </a:p>
          <a:p>
            <a:r>
              <a:rPr lang="ja-JP" altLang="en-US" sz="4800" b="1" dirty="0">
                <a:ln w="22225">
                  <a:solidFill>
                    <a:srgbClr val="FFFF66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悩</a:t>
            </a:r>
            <a:r>
              <a:rPr lang="ja-JP" altLang="en-US" sz="4000" b="1" dirty="0">
                <a:ln w="22225">
                  <a:solidFill>
                    <a:srgbClr val="FFFF66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むのは</a:t>
            </a:r>
            <a:endParaRPr lang="en-US" altLang="ja-JP" sz="4000" b="1" dirty="0">
              <a:ln w="22225">
                <a:solidFill>
                  <a:srgbClr val="FFFF66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4000" b="1" dirty="0">
                <a:ln w="22225">
                  <a:solidFill>
                    <a:srgbClr val="FFFF66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もうやめにしましょう</a:t>
            </a:r>
            <a:r>
              <a:rPr lang="ja-JP" altLang="en-US" sz="4000" b="1" dirty="0">
                <a:ln w="22225">
                  <a:solidFill>
                    <a:srgbClr val="FFFF66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！</a:t>
            </a:r>
          </a:p>
          <a:p>
            <a:endParaRPr lang="en-US" altLang="ja-JP" sz="4000" b="1" dirty="0">
              <a:ln w="22225">
                <a:solidFill>
                  <a:srgbClr val="FFFF66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5322" y="3086670"/>
            <a:ext cx="7588656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あなたもこんな間違いをしていませんか？</a:t>
            </a:r>
          </a:p>
        </p:txBody>
      </p:sp>
      <p:sp>
        <p:nvSpPr>
          <p:cNvPr id="2" name="爆発 2 1"/>
          <p:cNvSpPr/>
          <p:nvPr/>
        </p:nvSpPr>
        <p:spPr>
          <a:xfrm rot="21449774">
            <a:off x="5117711" y="3366416"/>
            <a:ext cx="2412641" cy="1395190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19457"/>
              <a:gd name="connsiteY0" fmla="*/ 4342 h 21600"/>
              <a:gd name="connsiteX1" fmla="*/ 14790 w 19457"/>
              <a:gd name="connsiteY1" fmla="*/ 0 h 21600"/>
              <a:gd name="connsiteX2" fmla="*/ 14525 w 19457"/>
              <a:gd name="connsiteY2" fmla="*/ 5777 h 21600"/>
              <a:gd name="connsiteX3" fmla="*/ 18007 w 19457"/>
              <a:gd name="connsiteY3" fmla="*/ 3172 h 21600"/>
              <a:gd name="connsiteX4" fmla="*/ 16380 w 19457"/>
              <a:gd name="connsiteY4" fmla="*/ 6532 h 21600"/>
              <a:gd name="connsiteX5" fmla="*/ 19457 w 19457"/>
              <a:gd name="connsiteY5" fmla="*/ 7704 h 21600"/>
              <a:gd name="connsiteX6" fmla="*/ 16985 w 19457"/>
              <a:gd name="connsiteY6" fmla="*/ 9402 h 21600"/>
              <a:gd name="connsiteX7" fmla="*/ 18270 w 19457"/>
              <a:gd name="connsiteY7" fmla="*/ 11290 h 21600"/>
              <a:gd name="connsiteX8" fmla="*/ 16380 w 19457"/>
              <a:gd name="connsiteY8" fmla="*/ 12310 h 21600"/>
              <a:gd name="connsiteX9" fmla="*/ 18877 w 19457"/>
              <a:gd name="connsiteY9" fmla="*/ 15632 h 21600"/>
              <a:gd name="connsiteX10" fmla="*/ 14640 w 19457"/>
              <a:gd name="connsiteY10" fmla="*/ 14350 h 21600"/>
              <a:gd name="connsiteX11" fmla="*/ 14942 w 19457"/>
              <a:gd name="connsiteY11" fmla="*/ 17370 h 21600"/>
              <a:gd name="connsiteX12" fmla="*/ 12180 w 19457"/>
              <a:gd name="connsiteY12" fmla="*/ 15935 h 21600"/>
              <a:gd name="connsiteX13" fmla="*/ 11612 w 19457"/>
              <a:gd name="connsiteY13" fmla="*/ 18842 h 21600"/>
              <a:gd name="connsiteX14" fmla="*/ 9872 w 19457"/>
              <a:gd name="connsiteY14" fmla="*/ 17370 h 21600"/>
              <a:gd name="connsiteX15" fmla="*/ 8700 w 19457"/>
              <a:gd name="connsiteY15" fmla="*/ 19712 h 21600"/>
              <a:gd name="connsiteX16" fmla="*/ 7527 w 19457"/>
              <a:gd name="connsiteY16" fmla="*/ 18125 h 21600"/>
              <a:gd name="connsiteX17" fmla="*/ 4917 w 19457"/>
              <a:gd name="connsiteY17" fmla="*/ 21600 h 21600"/>
              <a:gd name="connsiteX18" fmla="*/ 4805 w 19457"/>
              <a:gd name="connsiteY18" fmla="*/ 18240 h 21600"/>
              <a:gd name="connsiteX19" fmla="*/ 1285 w 19457"/>
              <a:gd name="connsiteY19" fmla="*/ 17825 h 21600"/>
              <a:gd name="connsiteX20" fmla="*/ 3330 w 19457"/>
              <a:gd name="connsiteY20" fmla="*/ 15370 h 21600"/>
              <a:gd name="connsiteX21" fmla="*/ 0 w 19457"/>
              <a:gd name="connsiteY21" fmla="*/ 12877 h 21600"/>
              <a:gd name="connsiteX22" fmla="*/ 3935 w 19457"/>
              <a:gd name="connsiteY22" fmla="*/ 11592 h 21600"/>
              <a:gd name="connsiteX23" fmla="*/ 1172 w 19457"/>
              <a:gd name="connsiteY23" fmla="*/ 8270 h 21600"/>
              <a:gd name="connsiteX24" fmla="*/ 5372 w 19457"/>
              <a:gd name="connsiteY24" fmla="*/ 7817 h 21600"/>
              <a:gd name="connsiteX25" fmla="*/ 4502 w 19457"/>
              <a:gd name="connsiteY25" fmla="*/ 3625 h 21600"/>
              <a:gd name="connsiteX26" fmla="*/ 8550 w 19457"/>
              <a:gd name="connsiteY26" fmla="*/ 6382 h 21600"/>
              <a:gd name="connsiteX27" fmla="*/ 9722 w 19457"/>
              <a:gd name="connsiteY27" fmla="*/ 1887 h 21600"/>
              <a:gd name="connsiteX28" fmla="*/ 11462 w 19457"/>
              <a:gd name="connsiteY28" fmla="*/ 4342 h 21600"/>
              <a:gd name="connsiteX0" fmla="*/ 11462 w 19457"/>
              <a:gd name="connsiteY0" fmla="*/ 4342 h 21600"/>
              <a:gd name="connsiteX1" fmla="*/ 14790 w 19457"/>
              <a:gd name="connsiteY1" fmla="*/ 0 h 21600"/>
              <a:gd name="connsiteX2" fmla="*/ 14525 w 19457"/>
              <a:gd name="connsiteY2" fmla="*/ 5777 h 21600"/>
              <a:gd name="connsiteX3" fmla="*/ 18007 w 19457"/>
              <a:gd name="connsiteY3" fmla="*/ 3172 h 21600"/>
              <a:gd name="connsiteX4" fmla="*/ 16380 w 19457"/>
              <a:gd name="connsiteY4" fmla="*/ 6532 h 21600"/>
              <a:gd name="connsiteX5" fmla="*/ 19457 w 19457"/>
              <a:gd name="connsiteY5" fmla="*/ 7704 h 21600"/>
              <a:gd name="connsiteX6" fmla="*/ 16985 w 19457"/>
              <a:gd name="connsiteY6" fmla="*/ 9402 h 21600"/>
              <a:gd name="connsiteX7" fmla="*/ 18270 w 19457"/>
              <a:gd name="connsiteY7" fmla="*/ 11290 h 21600"/>
              <a:gd name="connsiteX8" fmla="*/ 16380 w 19457"/>
              <a:gd name="connsiteY8" fmla="*/ 12310 h 21600"/>
              <a:gd name="connsiteX9" fmla="*/ 18877 w 19457"/>
              <a:gd name="connsiteY9" fmla="*/ 15632 h 21600"/>
              <a:gd name="connsiteX10" fmla="*/ 14640 w 19457"/>
              <a:gd name="connsiteY10" fmla="*/ 14350 h 21600"/>
              <a:gd name="connsiteX11" fmla="*/ 14942 w 19457"/>
              <a:gd name="connsiteY11" fmla="*/ 17370 h 21600"/>
              <a:gd name="connsiteX12" fmla="*/ 12180 w 19457"/>
              <a:gd name="connsiteY12" fmla="*/ 15935 h 21600"/>
              <a:gd name="connsiteX13" fmla="*/ 11612 w 19457"/>
              <a:gd name="connsiteY13" fmla="*/ 18842 h 21600"/>
              <a:gd name="connsiteX14" fmla="*/ 9872 w 19457"/>
              <a:gd name="connsiteY14" fmla="*/ 17370 h 21600"/>
              <a:gd name="connsiteX15" fmla="*/ 8700 w 19457"/>
              <a:gd name="connsiteY15" fmla="*/ 19712 h 21600"/>
              <a:gd name="connsiteX16" fmla="*/ 7527 w 19457"/>
              <a:gd name="connsiteY16" fmla="*/ 18125 h 21600"/>
              <a:gd name="connsiteX17" fmla="*/ 4917 w 19457"/>
              <a:gd name="connsiteY17" fmla="*/ 21600 h 21600"/>
              <a:gd name="connsiteX18" fmla="*/ 4805 w 19457"/>
              <a:gd name="connsiteY18" fmla="*/ 18240 h 21600"/>
              <a:gd name="connsiteX19" fmla="*/ 1285 w 19457"/>
              <a:gd name="connsiteY19" fmla="*/ 17825 h 21600"/>
              <a:gd name="connsiteX20" fmla="*/ 3330 w 19457"/>
              <a:gd name="connsiteY20" fmla="*/ 15370 h 21600"/>
              <a:gd name="connsiteX21" fmla="*/ 0 w 19457"/>
              <a:gd name="connsiteY21" fmla="*/ 12877 h 21600"/>
              <a:gd name="connsiteX22" fmla="*/ 3935 w 19457"/>
              <a:gd name="connsiteY22" fmla="*/ 11592 h 21600"/>
              <a:gd name="connsiteX23" fmla="*/ 1172 w 19457"/>
              <a:gd name="connsiteY23" fmla="*/ 8270 h 21600"/>
              <a:gd name="connsiteX24" fmla="*/ 5372 w 19457"/>
              <a:gd name="connsiteY24" fmla="*/ 7817 h 21600"/>
              <a:gd name="connsiteX25" fmla="*/ 4502 w 19457"/>
              <a:gd name="connsiteY25" fmla="*/ 3625 h 21600"/>
              <a:gd name="connsiteX26" fmla="*/ 8550 w 19457"/>
              <a:gd name="connsiteY26" fmla="*/ 6382 h 21600"/>
              <a:gd name="connsiteX27" fmla="*/ 9808 w 19457"/>
              <a:gd name="connsiteY27" fmla="*/ 3125 h 21600"/>
              <a:gd name="connsiteX28" fmla="*/ 11462 w 19457"/>
              <a:gd name="connsiteY28" fmla="*/ 4342 h 21600"/>
              <a:gd name="connsiteX0" fmla="*/ 11462 w 19457"/>
              <a:gd name="connsiteY0" fmla="*/ 2453 h 19711"/>
              <a:gd name="connsiteX1" fmla="*/ 15329 w 19457"/>
              <a:gd name="connsiteY1" fmla="*/ 0 h 19711"/>
              <a:gd name="connsiteX2" fmla="*/ 14525 w 19457"/>
              <a:gd name="connsiteY2" fmla="*/ 3888 h 19711"/>
              <a:gd name="connsiteX3" fmla="*/ 18007 w 19457"/>
              <a:gd name="connsiteY3" fmla="*/ 1283 h 19711"/>
              <a:gd name="connsiteX4" fmla="*/ 16380 w 19457"/>
              <a:gd name="connsiteY4" fmla="*/ 4643 h 19711"/>
              <a:gd name="connsiteX5" fmla="*/ 19457 w 19457"/>
              <a:gd name="connsiteY5" fmla="*/ 5815 h 19711"/>
              <a:gd name="connsiteX6" fmla="*/ 16985 w 19457"/>
              <a:gd name="connsiteY6" fmla="*/ 7513 h 19711"/>
              <a:gd name="connsiteX7" fmla="*/ 18270 w 19457"/>
              <a:gd name="connsiteY7" fmla="*/ 9401 h 19711"/>
              <a:gd name="connsiteX8" fmla="*/ 16380 w 19457"/>
              <a:gd name="connsiteY8" fmla="*/ 10421 h 19711"/>
              <a:gd name="connsiteX9" fmla="*/ 18877 w 19457"/>
              <a:gd name="connsiteY9" fmla="*/ 13743 h 19711"/>
              <a:gd name="connsiteX10" fmla="*/ 14640 w 19457"/>
              <a:gd name="connsiteY10" fmla="*/ 12461 h 19711"/>
              <a:gd name="connsiteX11" fmla="*/ 14942 w 19457"/>
              <a:gd name="connsiteY11" fmla="*/ 15481 h 19711"/>
              <a:gd name="connsiteX12" fmla="*/ 12180 w 19457"/>
              <a:gd name="connsiteY12" fmla="*/ 14046 h 19711"/>
              <a:gd name="connsiteX13" fmla="*/ 11612 w 19457"/>
              <a:gd name="connsiteY13" fmla="*/ 16953 h 19711"/>
              <a:gd name="connsiteX14" fmla="*/ 9872 w 19457"/>
              <a:gd name="connsiteY14" fmla="*/ 15481 h 19711"/>
              <a:gd name="connsiteX15" fmla="*/ 8700 w 19457"/>
              <a:gd name="connsiteY15" fmla="*/ 17823 h 19711"/>
              <a:gd name="connsiteX16" fmla="*/ 7527 w 19457"/>
              <a:gd name="connsiteY16" fmla="*/ 16236 h 19711"/>
              <a:gd name="connsiteX17" fmla="*/ 4917 w 19457"/>
              <a:gd name="connsiteY17" fmla="*/ 19711 h 19711"/>
              <a:gd name="connsiteX18" fmla="*/ 4805 w 19457"/>
              <a:gd name="connsiteY18" fmla="*/ 16351 h 19711"/>
              <a:gd name="connsiteX19" fmla="*/ 1285 w 19457"/>
              <a:gd name="connsiteY19" fmla="*/ 15936 h 19711"/>
              <a:gd name="connsiteX20" fmla="*/ 3330 w 19457"/>
              <a:gd name="connsiteY20" fmla="*/ 13481 h 19711"/>
              <a:gd name="connsiteX21" fmla="*/ 0 w 19457"/>
              <a:gd name="connsiteY21" fmla="*/ 10988 h 19711"/>
              <a:gd name="connsiteX22" fmla="*/ 3935 w 19457"/>
              <a:gd name="connsiteY22" fmla="*/ 9703 h 19711"/>
              <a:gd name="connsiteX23" fmla="*/ 1172 w 19457"/>
              <a:gd name="connsiteY23" fmla="*/ 6381 h 19711"/>
              <a:gd name="connsiteX24" fmla="*/ 5372 w 19457"/>
              <a:gd name="connsiteY24" fmla="*/ 5928 h 19711"/>
              <a:gd name="connsiteX25" fmla="*/ 4502 w 19457"/>
              <a:gd name="connsiteY25" fmla="*/ 1736 h 19711"/>
              <a:gd name="connsiteX26" fmla="*/ 8550 w 19457"/>
              <a:gd name="connsiteY26" fmla="*/ 4493 h 19711"/>
              <a:gd name="connsiteX27" fmla="*/ 9808 w 19457"/>
              <a:gd name="connsiteY27" fmla="*/ 1236 h 19711"/>
              <a:gd name="connsiteX28" fmla="*/ 11462 w 19457"/>
              <a:gd name="connsiteY28" fmla="*/ 2453 h 1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457" h="19711">
                <a:moveTo>
                  <a:pt x="11462" y="2453"/>
                </a:moveTo>
                <a:lnTo>
                  <a:pt x="15329" y="0"/>
                </a:lnTo>
                <a:cubicBezTo>
                  <a:pt x="15241" y="1926"/>
                  <a:pt x="14613" y="1962"/>
                  <a:pt x="14525" y="3888"/>
                </a:cubicBezTo>
                <a:lnTo>
                  <a:pt x="18007" y="1283"/>
                </a:lnTo>
                <a:lnTo>
                  <a:pt x="16380" y="4643"/>
                </a:lnTo>
                <a:lnTo>
                  <a:pt x="19457" y="5815"/>
                </a:lnTo>
                <a:lnTo>
                  <a:pt x="16985" y="7513"/>
                </a:lnTo>
                <a:lnTo>
                  <a:pt x="18270" y="9401"/>
                </a:lnTo>
                <a:lnTo>
                  <a:pt x="16380" y="10421"/>
                </a:lnTo>
                <a:lnTo>
                  <a:pt x="18877" y="13743"/>
                </a:lnTo>
                <a:lnTo>
                  <a:pt x="14640" y="12461"/>
                </a:lnTo>
                <a:cubicBezTo>
                  <a:pt x="14741" y="13468"/>
                  <a:pt x="14841" y="14474"/>
                  <a:pt x="14942" y="15481"/>
                </a:cubicBezTo>
                <a:lnTo>
                  <a:pt x="12180" y="14046"/>
                </a:lnTo>
                <a:lnTo>
                  <a:pt x="11612" y="16953"/>
                </a:lnTo>
                <a:lnTo>
                  <a:pt x="9872" y="15481"/>
                </a:lnTo>
                <a:lnTo>
                  <a:pt x="8700" y="17823"/>
                </a:lnTo>
                <a:lnTo>
                  <a:pt x="7527" y="16236"/>
                </a:lnTo>
                <a:lnTo>
                  <a:pt x="4917" y="19711"/>
                </a:lnTo>
                <a:cubicBezTo>
                  <a:pt x="4880" y="18591"/>
                  <a:pt x="4842" y="17471"/>
                  <a:pt x="4805" y="16351"/>
                </a:cubicBezTo>
                <a:lnTo>
                  <a:pt x="1285" y="15936"/>
                </a:lnTo>
                <a:lnTo>
                  <a:pt x="3330" y="13481"/>
                </a:lnTo>
                <a:lnTo>
                  <a:pt x="0" y="10988"/>
                </a:lnTo>
                <a:lnTo>
                  <a:pt x="3935" y="9703"/>
                </a:lnTo>
                <a:lnTo>
                  <a:pt x="1172" y="6381"/>
                </a:lnTo>
                <a:lnTo>
                  <a:pt x="5372" y="5928"/>
                </a:lnTo>
                <a:lnTo>
                  <a:pt x="4502" y="1736"/>
                </a:lnTo>
                <a:lnTo>
                  <a:pt x="8550" y="4493"/>
                </a:lnTo>
                <a:lnTo>
                  <a:pt x="9808" y="1236"/>
                </a:lnTo>
                <a:lnTo>
                  <a:pt x="11462" y="245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フローチャート: 手作業 3"/>
          <p:cNvSpPr/>
          <p:nvPr/>
        </p:nvSpPr>
        <p:spPr>
          <a:xfrm rot="669717">
            <a:off x="5567968" y="260886"/>
            <a:ext cx="1482001" cy="2687438"/>
          </a:xfrm>
          <a:prstGeom prst="flowChartManualOperation">
            <a:avLst/>
          </a:prstGeom>
          <a:solidFill>
            <a:srgbClr val="FFFF66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72000" tIns="108000" rIns="72000" bIns="108000" rtlCol="0" anchor="ctr"/>
          <a:lstStyle/>
          <a:p>
            <a:r>
              <a:rPr lang="ja-JP" altLang="en-US" sz="2400" b="1" dirty="0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知らないと損</a:t>
            </a:r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する</a:t>
            </a:r>
            <a:endParaRPr lang="en-US" altLang="ja-JP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３つの</a:t>
            </a:r>
            <a:r>
              <a:rPr lang="en-US" altLang="ja-JP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『</a:t>
            </a:r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決め手</a:t>
            </a:r>
            <a:r>
              <a:rPr lang="en-US" altLang="ja-JP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』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55575" y="4902910"/>
            <a:ext cx="342383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人手不足でお困りの</a:t>
            </a:r>
            <a:r>
              <a:rPr lang="ja-JP" altLang="en-US" sz="1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社長様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へ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202178" y="5218848"/>
            <a:ext cx="3084499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700" b="1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6</a:t>
            </a:r>
            <a:r>
              <a:rPr lang="ja-JP" altLang="en-US" sz="1400" b="1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2700" b="1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7</a:t>
            </a:r>
            <a:r>
              <a:rPr lang="ja-JP" altLang="en-US" sz="1400" b="1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r>
              <a:rPr lang="en-US" altLang="ja-JP" sz="1400" b="1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1400" b="1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水</a:t>
            </a:r>
            <a:r>
              <a:rPr lang="en-US" altLang="ja-JP" sz="1400" b="1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 </a:t>
            </a:r>
            <a:r>
              <a:rPr lang="ja-JP" altLang="en-US" sz="1400" b="1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500" b="0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17</a:t>
            </a:r>
            <a:r>
              <a:rPr lang="ja-JP" altLang="en-US" sz="1500" b="0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50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</a:t>
            </a:r>
            <a:r>
              <a:rPr lang="ja-JP" altLang="en-US" sz="1500" b="0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1500" b="0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  <a:r>
              <a:rPr lang="ja-JP" altLang="en-US" sz="1500" b="0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500" b="0" cap="none" spc="0" dirty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00</a:t>
            </a:r>
            <a:endParaRPr lang="ja-JP" altLang="en-US" sz="1500" b="0" cap="none" spc="0" dirty="0">
              <a:ln w="10160">
                <a:noFill/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テキスト ボックス 3"/>
          <p:cNvSpPr txBox="1"/>
          <p:nvPr/>
        </p:nvSpPr>
        <p:spPr>
          <a:xfrm>
            <a:off x="129607" y="5918545"/>
            <a:ext cx="3587992" cy="368354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『</a:t>
            </a:r>
            <a:r>
              <a:rPr lang="ja-JP" altLang="en-US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人手不足の対応法</a:t>
            </a:r>
            <a:r>
              <a:rPr lang="en-US" altLang="ja-JP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』</a:t>
            </a:r>
            <a:endParaRPr kumimoji="1" lang="en-US" altLang="ja-JP" sz="2400" dirty="0">
              <a:solidFill>
                <a:srgbClr val="00206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テキスト ボックス 3"/>
          <p:cNvSpPr txBox="1"/>
          <p:nvPr/>
        </p:nvSpPr>
        <p:spPr>
          <a:xfrm>
            <a:off x="268598" y="6302977"/>
            <a:ext cx="3408134" cy="143858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１人手不足対策の基本</a:t>
            </a:r>
            <a:endParaRPr lang="en-US" altLang="ja-JP" sz="1200" u="sng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・仕事を○○○！　　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２定着率の上がる工夫！</a:t>
            </a:r>
            <a:endParaRPr lang="en-US" altLang="ja-JP" sz="1200" u="sng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・なぜ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離職率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が高いのか？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３□□を活かして採用！</a:t>
            </a:r>
            <a:endParaRPr lang="en-US" altLang="ja-JP" sz="1200" u="sng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・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応募ＵＰ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求人広告の書き方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・短時間パート、バイトの活用法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参加費　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20,000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円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顧問先無料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　場　　ロームセミナールーム（三島町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1605-1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テキスト ボックス 3"/>
          <p:cNvSpPr txBox="1"/>
          <p:nvPr/>
        </p:nvSpPr>
        <p:spPr>
          <a:xfrm>
            <a:off x="155575" y="5611908"/>
            <a:ext cx="3084499" cy="270514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少子高齢化により、厳しくなる採用環境！</a:t>
            </a:r>
            <a:endParaRPr kumimoji="1"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kumimoji="1" lang="ja-JP" altLang="en-US" sz="1200" dirty="0"/>
          </a:p>
        </p:txBody>
      </p:sp>
      <p:sp>
        <p:nvSpPr>
          <p:cNvPr id="31" name="正方形/長方形 30"/>
          <p:cNvSpPr/>
          <p:nvPr/>
        </p:nvSpPr>
        <p:spPr>
          <a:xfrm>
            <a:off x="-17162" y="9843835"/>
            <a:ext cx="7593997" cy="847977"/>
          </a:xfrm>
          <a:prstGeom prst="rect">
            <a:avLst/>
          </a:prstGeom>
          <a:solidFill>
            <a:srgbClr val="282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-17162" y="9843835"/>
            <a:ext cx="7593997" cy="84797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423303" y="9863316"/>
            <a:ext cx="2009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1119"/>
            <a:r>
              <a:rPr lang="ja-JP" altLang="en-US" sz="8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人情報は無料診断、セミナーの連絡、開催・運営を目的とし、利用し、個人情報を第三者に提供・開示は致しません。詳しくは、当社ホームページの「個人情報保護方針」及び「個人情報の取り扱いに関して」をご覧頂き、同意した上でお申し込み下さい。</a:t>
            </a:r>
            <a:endParaRPr lang="en-US" altLang="ja-JP" sz="8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29607" y="9843835"/>
            <a:ext cx="477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社会保険労務士法人ローム</a:t>
            </a:r>
            <a:endParaRPr kumimoji="1" lang="en-US" altLang="ja-JP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浜松市南区三島町</a:t>
            </a:r>
            <a:r>
              <a:rPr kumimoji="1"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1605-1</a:t>
            </a:r>
            <a:r>
              <a:rPr kumimoji="1"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電話　</a:t>
            </a:r>
            <a:r>
              <a:rPr kumimoji="1"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053-444-4604</a:t>
            </a:r>
            <a:r>
              <a:rPr kumimoji="1"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FAX</a:t>
            </a:r>
            <a:r>
              <a:rPr kumimoji="1"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053-444-4601</a:t>
            </a:r>
          </a:p>
          <a:p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浜松市中区高林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4-3-21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3F 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 電話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053-473-7303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FAX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053-473-7304</a:t>
            </a:r>
          </a:p>
          <a:p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湖西市新居町中之郷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3991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 電話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053-401-4604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FAX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053-401-4614</a:t>
            </a:r>
            <a:endParaRPr kumimoji="1" lang="ja-JP" alt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0" y="8376300"/>
            <a:ext cx="7571614" cy="359595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2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7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80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71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64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58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51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44" algn="l" defTabSz="914187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電話、</a:t>
            </a:r>
            <a:r>
              <a:rPr lang="en-US" altLang="ja-JP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FAX</a:t>
            </a:r>
            <a:r>
              <a:rPr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でお気軽にお申し込み下さい。　　　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ＦＡＸ</a:t>
            </a:r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053-444-4601</a:t>
            </a:r>
            <a:endParaRPr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273728"/>
              </p:ext>
            </p:extLst>
          </p:nvPr>
        </p:nvGraphicFramePr>
        <p:xfrm>
          <a:off x="322037" y="8811756"/>
          <a:ext cx="6915597" cy="968217"/>
        </p:xfrm>
        <a:graphic>
          <a:graphicData uri="http://schemas.openxmlformats.org/drawingml/2006/table">
            <a:tbl>
              <a:tblPr/>
              <a:tblGrid>
                <a:gridCol w="8189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82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42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941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620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</a:rPr>
                        <a:t>社　　名</a:t>
                      </a:r>
                    </a:p>
                  </a:txBody>
                  <a:tcPr marL="91441" marR="91441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参 加 </a:t>
                      </a:r>
                      <a:endParaRPr kumimoji="1" lang="en-US" altLang="ja-JP" sz="9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者 名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  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41" marR="91441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62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</a:rPr>
                        <a:t>住　　所</a:t>
                      </a:r>
                    </a:p>
                  </a:txBody>
                  <a:tcPr marL="91441" marR="91441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</a:rPr>
                        <a:t>〒</a:t>
                      </a:r>
                    </a:p>
                  </a:txBody>
                  <a:tcPr marL="91441" marR="91441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6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</a:rPr>
                        <a:t>電　　話</a:t>
                      </a:r>
                      <a:endParaRPr kumimoji="1" lang="en-US" altLang="ja-JP" sz="9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</a:rPr>
                        <a:t>ファックス</a:t>
                      </a:r>
                    </a:p>
                  </a:txBody>
                  <a:tcPr marL="91441" marR="91441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</a:rPr>
                        <a:t>電話　　　　　　　　　　　　　　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</a:rPr>
                        <a:t>FAX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</a:rPr>
                        <a:t>メール</a:t>
                      </a:r>
                      <a:endParaRPr kumimoji="1" lang="en-US" altLang="ja-JP" sz="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</a:rPr>
                        <a:t>アドレス</a:t>
                      </a:r>
                    </a:p>
                  </a:txBody>
                  <a:tcPr marL="91441" marR="91441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t="9481"/>
          <a:stretch/>
        </p:blipFill>
        <p:spPr>
          <a:xfrm>
            <a:off x="5938450" y="6459759"/>
            <a:ext cx="1115864" cy="75816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871187" y="4726382"/>
            <a:ext cx="161593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参加者の声</a:t>
            </a:r>
          </a:p>
        </p:txBody>
      </p:sp>
      <p:sp>
        <p:nvSpPr>
          <p:cNvPr id="3" name="テキスト ボックス 2"/>
          <p:cNvSpPr txBox="1"/>
          <p:nvPr/>
        </p:nvSpPr>
        <p:spPr>
          <a:xfrm rot="20695574">
            <a:off x="5508247" y="3709792"/>
            <a:ext cx="2051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求人</a:t>
            </a:r>
            <a:r>
              <a:rPr kumimoji="1" lang="ja-JP" altLang="en-US" sz="16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してもしても</a:t>
            </a:r>
            <a:endParaRPr kumimoji="1" lang="en-US" altLang="ja-JP" sz="1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kumimoji="1" lang="ja-JP" altLang="en-US" sz="1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反応ゼロでした・・</a:t>
            </a:r>
          </a:p>
        </p:txBody>
      </p:sp>
    </p:spTree>
    <p:extLst>
      <p:ext uri="{BB962C8B-B14F-4D97-AF65-F5344CB8AC3E}">
        <p14:creationId xmlns:p14="http://schemas.microsoft.com/office/powerpoint/2010/main" val="3673341214"/>
      </p:ext>
    </p:extLst>
  </p:cSld>
  <p:clrMapOvr>
    <a:masterClrMapping/>
  </p:clrMapOvr>
</p:sld>
</file>

<file path=ppt/theme/theme1.xml><?xml version="1.0" encoding="utf-8"?>
<a:theme xmlns:a="http://schemas.openxmlformats.org/drawingml/2006/main" name="1_セミナーチラシひな形（駒井先生）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4799</TotalTime>
  <Words>917</Words>
  <Application>Microsoft Office PowerPoint</Application>
  <PresentationFormat>ユーザー設定</PresentationFormat>
  <Paragraphs>196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Meiryo UI</vt:lpstr>
      <vt:lpstr>ＭＳ Ｐゴシック</vt:lpstr>
      <vt:lpstr>メイリオ</vt:lpstr>
      <vt:lpstr>Arial</vt:lpstr>
      <vt:lpstr>Calibri</vt:lpstr>
      <vt:lpstr>1_セミナーチラシひな形（駒井先生）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59dell</dc:creator>
  <cp:lastModifiedBy>59dell</cp:lastModifiedBy>
  <cp:revision>481</cp:revision>
  <cp:lastPrinted>2017-03-31T08:23:05Z</cp:lastPrinted>
  <dcterms:created xsi:type="dcterms:W3CDTF">2015-03-05T01:22:26Z</dcterms:created>
  <dcterms:modified xsi:type="dcterms:W3CDTF">2017-04-26T14:10:48Z</dcterms:modified>
</cp:coreProperties>
</file>